
<file path=[Content_Types].xml><?xml version="1.0" encoding="utf-8"?>
<Types xmlns="http://schemas.openxmlformats.org/package/2006/content-types">
  <Default Extension="emf" ContentType="image/x-emf"/>
  <Default Extension="FBA16A20" ContentType="image/pn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1" r:id="rId5"/>
    <p:sldId id="262" r:id="rId6"/>
    <p:sldId id="265" r:id="rId7"/>
    <p:sldId id="283" r:id="rId8"/>
    <p:sldId id="264" r:id="rId9"/>
    <p:sldId id="266" r:id="rId10"/>
    <p:sldId id="263" r:id="rId11"/>
    <p:sldId id="284" r:id="rId12"/>
    <p:sldId id="285" r:id="rId13"/>
    <p:sldId id="286" r:id="rId14"/>
    <p:sldId id="287" r:id="rId15"/>
    <p:sldId id="288" r:id="rId16"/>
    <p:sldId id="289" r:id="rId17"/>
    <p:sldId id="29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5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3768-E204-4393-8933-E7D8E8DC4D34}" type="datetimeFigureOut">
              <a:rPr lang="en-AU" smtClean="0"/>
              <a:t>5/08/2025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043-98C8-4D12-B749-7A6D672180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4632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3768-E204-4393-8933-E7D8E8DC4D34}" type="datetimeFigureOut">
              <a:rPr lang="en-AU" smtClean="0"/>
              <a:t>5/08/2025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043-98C8-4D12-B749-7A6D672180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14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3768-E204-4393-8933-E7D8E8DC4D34}" type="datetimeFigureOut">
              <a:rPr lang="en-AU" smtClean="0"/>
              <a:t>5/08/2025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043-98C8-4D12-B749-7A6D672180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235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3768-E204-4393-8933-E7D8E8DC4D34}" type="datetimeFigureOut">
              <a:rPr lang="en-AU" smtClean="0"/>
              <a:t>5/08/2025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043-98C8-4D12-B749-7A6D672180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5303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3768-E204-4393-8933-E7D8E8DC4D34}" type="datetimeFigureOut">
              <a:rPr lang="en-AU" smtClean="0"/>
              <a:t>5/08/2025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043-98C8-4D12-B749-7A6D672180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287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3768-E204-4393-8933-E7D8E8DC4D34}" type="datetimeFigureOut">
              <a:rPr lang="en-AU" smtClean="0"/>
              <a:t>5/08/2025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043-98C8-4D12-B749-7A6D672180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3529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3768-E204-4393-8933-E7D8E8DC4D34}" type="datetimeFigureOut">
              <a:rPr lang="en-AU" smtClean="0"/>
              <a:t>5/08/2025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043-98C8-4D12-B749-7A6D672180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9472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3768-E204-4393-8933-E7D8E8DC4D34}" type="datetimeFigureOut">
              <a:rPr lang="en-AU" smtClean="0"/>
              <a:t>5/08/2025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043-98C8-4D12-B749-7A6D672180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0003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3768-E204-4393-8933-E7D8E8DC4D34}" type="datetimeFigureOut">
              <a:rPr lang="en-AU" smtClean="0"/>
              <a:t>5/08/2025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043-98C8-4D12-B749-7A6D672180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585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3768-E204-4393-8933-E7D8E8DC4D34}" type="datetimeFigureOut">
              <a:rPr lang="en-AU" smtClean="0"/>
              <a:t>5/08/2025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043-98C8-4D12-B749-7A6D672180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46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3768-E204-4393-8933-E7D8E8DC4D34}" type="datetimeFigureOut">
              <a:rPr lang="en-AU" smtClean="0"/>
              <a:t>5/08/2025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043-98C8-4D12-B749-7A6D672180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7396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413768-E204-4393-8933-E7D8E8DC4D34}" type="datetimeFigureOut">
              <a:rPr lang="en-AU" smtClean="0"/>
              <a:t>5/08/2025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F23043-98C8-4D12-B749-7A6D672180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290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xsupport@aimmining.com.a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FBA16A20"/><Relationship Id="rId4" Type="http://schemas.openxmlformats.org/officeDocument/2006/relationships/hyperlink" Target="mailto:inxsupport@aimmining.com.a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calidus-moodle.inxsoftware.com/login/index.ph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431EF-73CF-3EB9-4C5B-A12E6C7162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2416"/>
            <a:ext cx="9144000" cy="1084072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bg1"/>
                </a:solidFill>
                <a:latin typeface="Jost" pitchFamily="2" charset="0"/>
                <a:ea typeface="Jost" pitchFamily="2" charset="0"/>
              </a:rPr>
              <a:t>INX – Moodle</a:t>
            </a:r>
          </a:p>
        </p:txBody>
      </p:sp>
    </p:spTree>
    <p:extLst>
      <p:ext uri="{BB962C8B-B14F-4D97-AF65-F5344CB8AC3E}">
        <p14:creationId xmlns:p14="http://schemas.microsoft.com/office/powerpoint/2010/main" val="1434746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376AB7-40FF-3870-C836-D5E6C1C49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8907283-4414-C661-064A-06A5DCAED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074074-CAF9-0C03-DD4F-53CE51720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39" y="650315"/>
            <a:ext cx="8694667" cy="9660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My Courses - Procedures</a:t>
            </a:r>
          </a:p>
        </p:txBody>
      </p:sp>
      <p:pic>
        <p:nvPicPr>
          <p:cNvPr id="9" name="Content Placeholder 8" descr="A red and black logo&#10;&#10;AI-generated content may be incorrect.">
            <a:extLst>
              <a:ext uri="{FF2B5EF4-FFF2-40B4-BE49-F238E27FC236}">
                <a16:creationId xmlns:a16="http://schemas.microsoft.com/office/drawing/2014/main" id="{14682EDB-3B77-5EF0-4C4F-A0FC49EED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581" y="184826"/>
            <a:ext cx="1758798" cy="3429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F24DC6-40BF-5F3B-0AE9-5AC0B17D97D6}"/>
              </a:ext>
            </a:extLst>
          </p:cNvPr>
          <p:cNvSpPr txBox="1"/>
          <p:nvPr/>
        </p:nvSpPr>
        <p:spPr>
          <a:xfrm>
            <a:off x="838438" y="1633200"/>
            <a:ext cx="9009649" cy="52346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r>
              <a:rPr lang="en-AU" sz="2000" dirty="0"/>
              <a:t>Click on the Procedure you wish to complete</a:t>
            </a:r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r>
              <a:rPr lang="en-AU" sz="2000" dirty="0"/>
              <a:t> </a:t>
            </a:r>
            <a:endParaRPr lang="en-A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E79ABB-C5AA-1322-7D00-31599A313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2B4CAB-9EB8-F7D2-EE17-FE5C3D1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6909819-8BFC-878C-A8CB-F7615FF83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5086" y="1941398"/>
            <a:ext cx="5143764" cy="261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67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923BD0-3732-BEFE-F141-94A9B15DE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A53DAC0-DBE1-A715-271B-0135BF57A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2CC38F-8CC5-BD6E-C8C7-B3E8243E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39" y="650315"/>
            <a:ext cx="8694667" cy="9660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My Courses - Procedures</a:t>
            </a:r>
          </a:p>
        </p:txBody>
      </p:sp>
      <p:pic>
        <p:nvPicPr>
          <p:cNvPr id="9" name="Content Placeholder 8" descr="A red and black logo&#10;&#10;AI-generated content may be incorrect.">
            <a:extLst>
              <a:ext uri="{FF2B5EF4-FFF2-40B4-BE49-F238E27FC236}">
                <a16:creationId xmlns:a16="http://schemas.microsoft.com/office/drawing/2014/main" id="{FE2DAB4F-DCF5-DC28-EF1B-529EA460A7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581" y="184826"/>
            <a:ext cx="1758798" cy="3429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EA31C7-F706-E129-9F33-AFAB94136AB6}"/>
              </a:ext>
            </a:extLst>
          </p:cNvPr>
          <p:cNvSpPr txBox="1"/>
          <p:nvPr/>
        </p:nvSpPr>
        <p:spPr>
          <a:xfrm>
            <a:off x="838439" y="1496040"/>
            <a:ext cx="9009649" cy="52346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r>
              <a:rPr lang="en-AU" sz="2000" dirty="0"/>
              <a:t>A pop up screen will appear. Click on the PDF in the download icon </a:t>
            </a:r>
            <a:endParaRPr lang="en-US" sz="2000" dirty="0"/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F36B1D-13CA-C03C-02A9-854AA0AD7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8768CE4-A369-5FDA-C058-1FE7050BD0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A0DBF5-1BC4-96E3-0D03-466317C21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745" y="2106093"/>
            <a:ext cx="6020109" cy="31688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A595B6-D039-A183-E81A-5B8EC7D8BE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991" y="2747574"/>
            <a:ext cx="4033619" cy="252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45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1233C0-B417-C7EF-3C36-7AC5721BA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99DD89F-1BC4-02F0-2464-5731E31EF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2C850-A04E-401B-E866-C97218140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39" y="650315"/>
            <a:ext cx="8694667" cy="9660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My Courses - Procedures</a:t>
            </a:r>
          </a:p>
        </p:txBody>
      </p:sp>
      <p:pic>
        <p:nvPicPr>
          <p:cNvPr id="9" name="Content Placeholder 8" descr="A red and black logo&#10;&#10;AI-generated content may be incorrect.">
            <a:extLst>
              <a:ext uri="{FF2B5EF4-FFF2-40B4-BE49-F238E27FC236}">
                <a16:creationId xmlns:a16="http://schemas.microsoft.com/office/drawing/2014/main" id="{E32DDB03-2AD7-D526-531C-6999A5C689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581" y="184826"/>
            <a:ext cx="1758798" cy="3429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05E0F4-5DF4-CBF6-E7B5-27FDA46DA8BB}"/>
              </a:ext>
            </a:extLst>
          </p:cNvPr>
          <p:cNvSpPr txBox="1"/>
          <p:nvPr/>
        </p:nvSpPr>
        <p:spPr>
          <a:xfrm>
            <a:off x="838439" y="1496040"/>
            <a:ext cx="9009649" cy="52346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r>
              <a:rPr lang="en-AU" sz="2000" dirty="0"/>
              <a:t>Once the document has opened – read the procedure </a:t>
            </a:r>
            <a:endParaRPr lang="en-US" sz="2000" dirty="0"/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778758-BB4F-0D01-94FE-060D441CA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3A6CED-C701-E62D-3B6B-189C69F8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CD8E6A-8FE4-537A-4161-9535D3224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2092158"/>
            <a:ext cx="4143515" cy="404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68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BC298C-D253-771F-339C-EA9E95327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A9C39D9-46A9-7194-1C13-14F2F8E37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DC212A-3870-C961-89E5-FAD71BEF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639" y="356309"/>
            <a:ext cx="8694667" cy="9660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My Courses - Procedures</a:t>
            </a:r>
          </a:p>
        </p:txBody>
      </p:sp>
      <p:pic>
        <p:nvPicPr>
          <p:cNvPr id="9" name="Content Placeholder 8" descr="A red and black logo&#10;&#10;AI-generated content may be incorrect.">
            <a:extLst>
              <a:ext uri="{FF2B5EF4-FFF2-40B4-BE49-F238E27FC236}">
                <a16:creationId xmlns:a16="http://schemas.microsoft.com/office/drawing/2014/main" id="{0D782E6E-AA3F-A673-5436-FA3B636C59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581" y="184826"/>
            <a:ext cx="1758798" cy="3429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660FA8-DB91-20CE-EB80-322EC1FDEDF0}"/>
              </a:ext>
            </a:extLst>
          </p:cNvPr>
          <p:cNvSpPr txBox="1"/>
          <p:nvPr/>
        </p:nvSpPr>
        <p:spPr>
          <a:xfrm>
            <a:off x="838439" y="1496040"/>
            <a:ext cx="9009649" cy="52346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r>
              <a:rPr lang="en-AU" sz="2000" dirty="0"/>
              <a:t>Once You have read the procedure you can close out and go back to the Moodle procedure screen.</a:t>
            </a:r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r>
              <a:rPr lang="en-AU" sz="2000" dirty="0"/>
              <a:t>Click on the Mark as done – to confirm you have read and understood the document. </a:t>
            </a:r>
            <a:endParaRPr lang="en-US" sz="2000" dirty="0"/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B9EEB4-8D4F-7C91-7D52-F1A99FDA5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E198EA-232A-1807-2407-6DFB191FB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386AB5-E138-1D93-7977-A5F242F7B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193" y="2863389"/>
            <a:ext cx="5143764" cy="2921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6F3AF-8A34-BC0A-1D04-BF2668DF08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3912" y="2427853"/>
            <a:ext cx="863644" cy="40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60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41A526-2CF5-E613-C122-A979CA542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53381FF-DE8D-385B-BA81-D01A75E60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C07F45-DAEC-9168-F3BB-C75E2638B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39" y="650315"/>
            <a:ext cx="8694667" cy="9660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My Course</a:t>
            </a:r>
          </a:p>
        </p:txBody>
      </p:sp>
      <p:pic>
        <p:nvPicPr>
          <p:cNvPr id="9" name="Content Placeholder 8" descr="A red and black logo&#10;&#10;AI-generated content may be incorrect.">
            <a:extLst>
              <a:ext uri="{FF2B5EF4-FFF2-40B4-BE49-F238E27FC236}">
                <a16:creationId xmlns:a16="http://schemas.microsoft.com/office/drawing/2014/main" id="{EA868082-12BD-35DE-62A0-D815EE9E86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581" y="184826"/>
            <a:ext cx="1758798" cy="3429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F2F55E-ABC7-54C4-FE0E-2256D8A146B8}"/>
              </a:ext>
            </a:extLst>
          </p:cNvPr>
          <p:cNvSpPr txBox="1"/>
          <p:nvPr/>
        </p:nvSpPr>
        <p:spPr>
          <a:xfrm>
            <a:off x="924536" y="1426278"/>
            <a:ext cx="9856240" cy="355355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Once you have Marked as done .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Click on the My course tab at the top of the screen. </a:t>
            </a:r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This will take you back to the Landing page  </a:t>
            </a:r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Your profile in </a:t>
            </a:r>
            <a:r>
              <a:rPr lang="en-US" sz="2000" dirty="0" err="1"/>
              <a:t>Intution</a:t>
            </a:r>
            <a:r>
              <a:rPr lang="en-US" sz="2000" dirty="0"/>
              <a:t> will update automatically that you have completed this Procedure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42CF2A-2389-52F3-FE52-918239613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BAD030-77DD-A8A6-84F7-B8AF7AFD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3027F0-8F68-C4D5-77D9-49D3A898A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707" y="1724962"/>
            <a:ext cx="4838949" cy="8064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78D1DD-02E0-75E7-B54F-134A15486C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330" y="3430185"/>
            <a:ext cx="1714588" cy="38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42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9432CE-402F-3126-99E7-216279095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F717C57-9B97-517E-6B99-AE0C489F1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5D82F9-9C7A-34C8-B9E9-FF729062B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39" y="650315"/>
            <a:ext cx="8694667" cy="9660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TROUBLE SHOOTING</a:t>
            </a:r>
          </a:p>
        </p:txBody>
      </p:sp>
      <p:pic>
        <p:nvPicPr>
          <p:cNvPr id="9" name="Content Placeholder 8" descr="A red and black logo&#10;&#10;AI-generated content may be incorrect.">
            <a:extLst>
              <a:ext uri="{FF2B5EF4-FFF2-40B4-BE49-F238E27FC236}">
                <a16:creationId xmlns:a16="http://schemas.microsoft.com/office/drawing/2014/main" id="{B2CC6777-056B-0BCB-A343-0C2BBDA445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581" y="184826"/>
            <a:ext cx="1758798" cy="3429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2FD0D4-80C4-E197-494B-11160155A5DE}"/>
              </a:ext>
            </a:extLst>
          </p:cNvPr>
          <p:cNvSpPr txBox="1"/>
          <p:nvPr/>
        </p:nvSpPr>
        <p:spPr>
          <a:xfrm>
            <a:off x="924536" y="1426278"/>
            <a:ext cx="9856240" cy="35535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r>
              <a:rPr lang="en-GB" sz="2000" dirty="0"/>
              <a:t>POP-UP BLOCKERS PREVENTING THE COURSE FROM OPENING 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All of our online training courses use pop-ups making it easier to view a course in a new window; however some browsers may block pop-ups from opening.  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If the message below appears, you will need to enable popups – it will appear on the address bar as shown directly below: 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Click on this button on your address Bar</a:t>
            </a:r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endParaRPr lang="en-GB" sz="20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r>
              <a:rPr lang="en-GB" sz="2000" b="1" u="sng" dirty="0"/>
              <a:t>Google Chrome and Microsoft Edge</a:t>
            </a:r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CCE27E-ACA4-618D-5538-9761F86B1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6EDF39-F91D-071D-63AF-78D848852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0DC8C8-F1FF-4E0E-803E-651BB3BB1E44}"/>
              </a:ext>
            </a:extLst>
          </p:cNvPr>
          <p:cNvSpPr txBox="1"/>
          <p:nvPr/>
        </p:nvSpPr>
        <p:spPr>
          <a:xfrm>
            <a:off x="1008126" y="3768775"/>
            <a:ext cx="609447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•	Click on the message or icon.</a:t>
            </a:r>
          </a:p>
          <a:p>
            <a:r>
              <a:rPr lang="en-GB" dirty="0"/>
              <a:t>•	Select always allow pop-ups and redirects.</a:t>
            </a:r>
          </a:p>
          <a:p>
            <a:r>
              <a:rPr lang="en-GB" dirty="0"/>
              <a:t>•	Select done. </a:t>
            </a: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E5597F-0CC6-D491-74C0-19D86AD74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075" y="4494696"/>
            <a:ext cx="1491061" cy="2897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FA6F88-0C1D-F879-4C33-AC8D9B2E06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6716" y="4565490"/>
            <a:ext cx="1231582" cy="2771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DA5690-957D-6827-A801-1EDB5CFE32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7216" y="3429000"/>
            <a:ext cx="5848976" cy="49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62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5C1A9C-4DA6-7A0A-A498-840FDBD8F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9B23246-1DBC-241A-1CB4-D93CD02D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18CEC7-11BD-BB80-7E70-DCD22A984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39" y="650315"/>
            <a:ext cx="8694667" cy="9660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TROUBLE SHOOTING</a:t>
            </a:r>
          </a:p>
        </p:txBody>
      </p:sp>
      <p:pic>
        <p:nvPicPr>
          <p:cNvPr id="9" name="Content Placeholder 8" descr="A red and black logo&#10;&#10;AI-generated content may be incorrect.">
            <a:extLst>
              <a:ext uri="{FF2B5EF4-FFF2-40B4-BE49-F238E27FC236}">
                <a16:creationId xmlns:a16="http://schemas.microsoft.com/office/drawing/2014/main" id="{9E8BFB33-1F6C-C044-F3B1-F3FF692019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581" y="184826"/>
            <a:ext cx="1758798" cy="3429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85E905-1A38-0C7A-052B-D2C379A4C3D1}"/>
              </a:ext>
            </a:extLst>
          </p:cNvPr>
          <p:cNvSpPr txBox="1"/>
          <p:nvPr/>
        </p:nvSpPr>
        <p:spPr>
          <a:xfrm>
            <a:off x="924536" y="1426278"/>
            <a:ext cx="9856240" cy="35535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91BD03-EBA0-03F6-E06B-531BFB6AA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8D07DE1-6685-2937-AC9A-6509CF468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1F42F8-B8EB-579C-ED90-9DAF2A0F5F12}"/>
              </a:ext>
            </a:extLst>
          </p:cNvPr>
          <p:cNvSpPr txBox="1"/>
          <p:nvPr/>
        </p:nvSpPr>
        <p:spPr>
          <a:xfrm>
            <a:off x="1015227" y="1543775"/>
            <a:ext cx="9136354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u="sng" dirty="0" err="1"/>
              <a:t>FireFox</a:t>
            </a:r>
            <a:endParaRPr lang="en-GB" b="1" u="sng" dirty="0"/>
          </a:p>
          <a:p>
            <a:r>
              <a:rPr lang="en-GB" dirty="0"/>
              <a:t>A message will appear saying Firefox prevented this site from opening a pop-up window under the address bar: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Click on the options button.</a:t>
            </a:r>
          </a:p>
          <a:p>
            <a:r>
              <a:rPr lang="en-GB" dirty="0"/>
              <a:t>Select allow pop-ups.</a:t>
            </a:r>
          </a:p>
          <a:p>
            <a:endParaRPr lang="en-GB" dirty="0"/>
          </a:p>
          <a:p>
            <a:endParaRPr lang="en-GB" dirty="0"/>
          </a:p>
          <a:p>
            <a:r>
              <a:rPr lang="en-AU" b="1" dirty="0"/>
              <a:t>Safari </a:t>
            </a:r>
            <a:r>
              <a:rPr lang="en-AU" dirty="0"/>
              <a:t>	</a:t>
            </a:r>
          </a:p>
          <a:p>
            <a:endParaRPr lang="en-AU" dirty="0"/>
          </a:p>
          <a:p>
            <a:r>
              <a:rPr lang="en-AU" sz="1400" dirty="0"/>
              <a:t>Select </a:t>
            </a:r>
            <a:r>
              <a:rPr lang="en-AU" sz="1400" b="1" dirty="0"/>
              <a:t>Safari </a:t>
            </a:r>
            <a:r>
              <a:rPr lang="en-AU" sz="1400" dirty="0"/>
              <a:t>&gt; </a:t>
            </a:r>
            <a:r>
              <a:rPr lang="en-AU" sz="1400" b="1" dirty="0"/>
              <a:t>Preferences</a:t>
            </a:r>
            <a:endParaRPr lang="en-AU" sz="1400" dirty="0"/>
          </a:p>
          <a:p>
            <a:r>
              <a:rPr lang="en-AU" sz="1400" dirty="0"/>
              <a:t>	</a:t>
            </a:r>
            <a:r>
              <a:rPr lang="en-GB" sz="1400" dirty="0"/>
              <a:t>Click on Security at the top of the window.</a:t>
            </a:r>
          </a:p>
          <a:p>
            <a:r>
              <a:rPr lang="en-GB" sz="1400" dirty="0"/>
              <a:t>Under web content:</a:t>
            </a:r>
          </a:p>
          <a:p>
            <a:r>
              <a:rPr lang="en-GB" sz="1400" dirty="0"/>
              <a:t>Check the Block pop-up windows option to enable this feature.</a:t>
            </a:r>
          </a:p>
          <a:p>
            <a:r>
              <a:rPr lang="en-GB" sz="1400" dirty="0"/>
              <a:t>Uncheck the option it to disable it.</a:t>
            </a:r>
            <a:endParaRPr lang="en-AU" sz="1400" dirty="0"/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EBCB01-2321-EA10-0E0E-EEF42DA3A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377" y="2501603"/>
            <a:ext cx="2331453" cy="1882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3DCB34-0C4D-C181-4519-268F97CFF7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5031837"/>
            <a:ext cx="1625600" cy="56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97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48AF3D-A07B-E4B3-14CA-FC1727B3C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A064601-5811-6B92-1D26-B32255F64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DD13EB-688D-8EA8-9353-789C6835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39" y="650315"/>
            <a:ext cx="8694667" cy="9660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TROUBLE SHOOTING</a:t>
            </a:r>
          </a:p>
        </p:txBody>
      </p:sp>
      <p:pic>
        <p:nvPicPr>
          <p:cNvPr id="9" name="Content Placeholder 8" descr="A red and black logo&#10;&#10;AI-generated content may be incorrect.">
            <a:extLst>
              <a:ext uri="{FF2B5EF4-FFF2-40B4-BE49-F238E27FC236}">
                <a16:creationId xmlns:a16="http://schemas.microsoft.com/office/drawing/2014/main" id="{90BFA802-F21C-84BC-A507-BDAE0D6C7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581" y="184826"/>
            <a:ext cx="1758798" cy="3429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FA2FFD-8BEF-5662-FB88-EE38F1718643}"/>
              </a:ext>
            </a:extLst>
          </p:cNvPr>
          <p:cNvSpPr txBox="1"/>
          <p:nvPr/>
        </p:nvSpPr>
        <p:spPr>
          <a:xfrm>
            <a:off x="924536" y="1426278"/>
            <a:ext cx="9856240" cy="35535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CE0961-882C-5C41-5C3D-78F3F5154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C351BA-0E17-EB0E-B5FB-AB2726E97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E6550D-384F-7196-0E9C-FB00117A68CD}"/>
              </a:ext>
            </a:extLst>
          </p:cNvPr>
          <p:cNvSpPr txBox="1"/>
          <p:nvPr/>
        </p:nvSpPr>
        <p:spPr>
          <a:xfrm>
            <a:off x="1015227" y="1543775"/>
            <a:ext cx="91363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WHO TO CONTACT IF YOU HAVE ONGOING, OR FURTHER ISSUES</a:t>
            </a:r>
          </a:p>
          <a:p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If you have any questions or issues that haven’t been able to be resolved: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 new starters, contact the mobilisation team in the first instance.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Email your query to </a:t>
            </a:r>
            <a:r>
              <a:rPr lang="en-GB" dirty="0">
                <a:hlinkClick r:id="rId4"/>
              </a:rPr>
              <a:t>inxsupport@aimmining.com.au</a:t>
            </a:r>
            <a:r>
              <a:rPr lang="en-GB" dirty="0"/>
              <a:t> for assistance.</a:t>
            </a:r>
          </a:p>
        </p:txBody>
      </p:sp>
    </p:spTree>
    <p:extLst>
      <p:ext uri="{BB962C8B-B14F-4D97-AF65-F5344CB8AC3E}">
        <p14:creationId xmlns:p14="http://schemas.microsoft.com/office/powerpoint/2010/main" val="3328983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704596-343C-F360-A178-5F52123EE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39" y="276722"/>
            <a:ext cx="8694667" cy="60110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dirty="0"/>
              <a:t>Log In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Content Placeholder 8" descr="A red and black logo&#10;&#10;AI-generated content may be incorrect.">
            <a:extLst>
              <a:ext uri="{FF2B5EF4-FFF2-40B4-BE49-F238E27FC236}">
                <a16:creationId xmlns:a16="http://schemas.microsoft.com/office/drawing/2014/main" id="{3BF81376-6314-36ED-BA3B-AAB6AA4D2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581" y="184826"/>
            <a:ext cx="1758798" cy="3429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9B05BE-1C1E-4E89-435D-6FC2FBF76CD0}"/>
              </a:ext>
            </a:extLst>
          </p:cNvPr>
          <p:cNvSpPr txBox="1"/>
          <p:nvPr/>
        </p:nvSpPr>
        <p:spPr>
          <a:xfrm>
            <a:off x="838439" y="1076255"/>
            <a:ext cx="7552944" cy="40986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All personnel across site and head office will Receive a system-generated email from INX containing login instructions and a link to access your personal training dashboard. Please see the example email below for reference.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Please check your Spam folder if you do not receive it. 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/>
              <a:t>Please keep this email handy if you lose your log in details, please contact </a:t>
            </a:r>
            <a:r>
              <a:rPr lang="en-AU" u="sng" dirty="0">
                <a:hlinkClick r:id="rId4"/>
              </a:rPr>
              <a:t>inxsupport@aimmining.com.au</a:t>
            </a:r>
            <a:r>
              <a:rPr lang="en-AU" dirty="0"/>
              <a:t> 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AF46A6-F17A-B16E-96D8-3F8E6B432E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336" y="3490520"/>
            <a:ext cx="5727700" cy="2717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7026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426F4C-F0D5-5B67-0675-ECE883C85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7A7AA2C-DF1C-86BE-D7C2-CD6472246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04A147-3D49-5911-8869-492557C8D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39" y="650315"/>
            <a:ext cx="8694667" cy="9660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Log In</a:t>
            </a:r>
          </a:p>
        </p:txBody>
      </p:sp>
      <p:pic>
        <p:nvPicPr>
          <p:cNvPr id="9" name="Content Placeholder 8" descr="A red and black logo&#10;&#10;AI-generated content may be incorrect.">
            <a:extLst>
              <a:ext uri="{FF2B5EF4-FFF2-40B4-BE49-F238E27FC236}">
                <a16:creationId xmlns:a16="http://schemas.microsoft.com/office/drawing/2014/main" id="{422D2CBB-E282-72A8-22EC-EE7F85CC50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581" y="184826"/>
            <a:ext cx="1758798" cy="3429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75946D-1054-4ADB-4003-553D6A524573}"/>
              </a:ext>
            </a:extLst>
          </p:cNvPr>
          <p:cNvSpPr txBox="1"/>
          <p:nvPr/>
        </p:nvSpPr>
        <p:spPr>
          <a:xfrm>
            <a:off x="914401" y="1764792"/>
            <a:ext cx="9237180" cy="2286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AU" dirty="0">
                <a:solidFill>
                  <a:schemeClr val="bg1"/>
                </a:solidFill>
                <a:latin typeface="Jost" pitchFamily="2" charset="0"/>
                <a:ea typeface="Jost" pitchFamily="2" charset="0"/>
              </a:rPr>
              <a:t>Raising an Incident Report</a:t>
            </a:r>
            <a:endParaRPr lang="en-A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B44772-CE50-6141-0AC6-CF2598DC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FA46FB-E37C-A3D4-CC29-87CE6560A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9C1603-0AA8-5B90-B244-8B90284AAF18}"/>
              </a:ext>
            </a:extLst>
          </p:cNvPr>
          <p:cNvSpPr txBox="1"/>
          <p:nvPr/>
        </p:nvSpPr>
        <p:spPr>
          <a:xfrm>
            <a:off x="914401" y="1373715"/>
            <a:ext cx="8970263" cy="385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AU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Click on the link</a:t>
            </a:r>
          </a:p>
          <a:p>
            <a:pPr lvl="0"/>
            <a:endParaRPr lang="en-AU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lvl="0"/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https://calidus-moodle.inxsoftware.com/login/index.php</a:t>
            </a:r>
            <a:endParaRPr lang="en-AU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A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GB" sz="1800" dirty="0">
                <a:effectLst/>
                <a:latin typeface="jost"/>
                <a:ea typeface="Times New Roman" panose="02020603050405020304" pitchFamily="18" charset="0"/>
                <a:cs typeface="Times New Roman" panose="02020603050405020304" pitchFamily="18" charset="0"/>
              </a:rPr>
              <a:t>And it will bring you to the log in page </a:t>
            </a:r>
          </a:p>
          <a:p>
            <a:pPr algn="just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GB" dirty="0">
                <a:latin typeface="jost"/>
                <a:ea typeface="Times New Roman" panose="02020603050405020304" pitchFamily="18" charset="0"/>
                <a:cs typeface="Times New Roman" panose="02020603050405020304" pitchFamily="18" charset="0"/>
              </a:rPr>
              <a:t>Enter your username and password that your received on your email</a:t>
            </a:r>
          </a:p>
          <a:p>
            <a:pPr algn="just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GB" dirty="0">
                <a:latin typeface="jost"/>
                <a:ea typeface="Times New Roman" panose="02020603050405020304" pitchFamily="18" charset="0"/>
                <a:cs typeface="Times New Roman" panose="02020603050405020304" pitchFamily="18" charset="0"/>
              </a:rPr>
              <a:t>Click the Log in Button. </a:t>
            </a:r>
            <a:endParaRPr lang="en-GB" sz="1800" dirty="0">
              <a:effectLst/>
              <a:latin typeface="jos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</a:pPr>
            <a:endParaRPr lang="en-GB" dirty="0">
              <a:latin typeface="jos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</a:pPr>
            <a:endParaRPr lang="en-A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E3824A-73FB-28AC-2072-F7FD0C4C94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1356" y="3672117"/>
            <a:ext cx="4522563" cy="272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86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7EC406-D430-640A-AB4D-1C7D86884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0BBB927-C306-45CC-856B-5FA852067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4330D3-EDC0-A2D8-4B93-033E54252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39" y="650315"/>
            <a:ext cx="8694667" cy="96605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AU" sz="4000" dirty="0"/>
              <a:t>Home page </a:t>
            </a:r>
            <a:br>
              <a:rPr lang="en-AU" sz="1800" b="1" i="1" dirty="0">
                <a:effectLst/>
                <a:latin typeface="jost"/>
                <a:cs typeface="Arial" panose="020B0604020202020204" pitchFamily="34" charset="0"/>
              </a:rPr>
            </a:b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9" name="Content Placeholder 8" descr="A red and black logo&#10;&#10;AI-generated content may be incorrect.">
            <a:extLst>
              <a:ext uri="{FF2B5EF4-FFF2-40B4-BE49-F238E27FC236}">
                <a16:creationId xmlns:a16="http://schemas.microsoft.com/office/drawing/2014/main" id="{6C209318-F737-88BA-FC8E-E8DCC0B9B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581" y="184826"/>
            <a:ext cx="1758798" cy="3429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8930BA-2639-8ED6-374C-4B7FCB578600}"/>
              </a:ext>
            </a:extLst>
          </p:cNvPr>
          <p:cNvSpPr txBox="1"/>
          <p:nvPr/>
        </p:nvSpPr>
        <p:spPr>
          <a:xfrm>
            <a:off x="838439" y="1440079"/>
            <a:ext cx="9153893" cy="18001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Once you have logged in it will bring you to the  home page 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AU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A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F74621-6A4C-B891-36D7-D13AA7B7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2DDB84-24AC-AD75-CCC4-E4831B5B6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4236DC-1B4C-C708-A448-6F66E2088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869" y="1906107"/>
            <a:ext cx="5683542" cy="421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49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0A5C50-55D9-701D-D768-A62D43155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0AD7393-CCF6-021D-E73A-757F3AF6B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5C8B4B-FD6D-ADCB-A1FD-3CC84F94D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39" y="650315"/>
            <a:ext cx="8694667" cy="9660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My Courses </a:t>
            </a:r>
          </a:p>
        </p:txBody>
      </p:sp>
      <p:pic>
        <p:nvPicPr>
          <p:cNvPr id="9" name="Content Placeholder 8" descr="A red and black logo&#10;&#10;AI-generated content may be incorrect.">
            <a:extLst>
              <a:ext uri="{FF2B5EF4-FFF2-40B4-BE49-F238E27FC236}">
                <a16:creationId xmlns:a16="http://schemas.microsoft.com/office/drawing/2014/main" id="{A3B7F608-8ED3-A078-62DA-E83E18F5F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581" y="184826"/>
            <a:ext cx="1758798" cy="3429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A48AC34-2106-FDFA-3F4C-CC9F3A893A5A}"/>
              </a:ext>
            </a:extLst>
          </p:cNvPr>
          <p:cNvSpPr txBox="1"/>
          <p:nvPr/>
        </p:nvSpPr>
        <p:spPr>
          <a:xfrm>
            <a:off x="769088" y="1489894"/>
            <a:ext cx="8384056" cy="2131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endParaRPr lang="en-A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9BEC15-9153-9663-48EC-317B73A47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602B8E-A765-09E4-7432-C7262E2DF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22EBC1-9C4B-A26D-471B-565D8C690D9A}"/>
              </a:ext>
            </a:extLst>
          </p:cNvPr>
          <p:cNvSpPr txBox="1"/>
          <p:nvPr/>
        </p:nvSpPr>
        <p:spPr>
          <a:xfrm>
            <a:off x="838439" y="1440078"/>
            <a:ext cx="9494281" cy="36531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the top of the screen, you will see My courses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AU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Click on this 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AU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 is will bring you to the Landing page with all your online course, inductions and procedures that you need to complete as part of your role at AIM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A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7B733B-FB0A-A625-C442-75760228B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850" y="2180078"/>
            <a:ext cx="1682836" cy="55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4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2DD083-1C7D-7D24-176F-FDCA227A6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4B390C2-7E16-333A-7E18-75A5AD395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DB9E85-E04D-5272-A39F-CBC48C833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39" y="650315"/>
            <a:ext cx="8694667" cy="9660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My Course </a:t>
            </a:r>
          </a:p>
        </p:txBody>
      </p:sp>
      <p:pic>
        <p:nvPicPr>
          <p:cNvPr id="9" name="Content Placeholder 8" descr="A red and black logo&#10;&#10;AI-generated content may be incorrect.">
            <a:extLst>
              <a:ext uri="{FF2B5EF4-FFF2-40B4-BE49-F238E27FC236}">
                <a16:creationId xmlns:a16="http://schemas.microsoft.com/office/drawing/2014/main" id="{5681DD5E-CEA5-3F85-9510-D0093DE185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581" y="184826"/>
            <a:ext cx="1758798" cy="3429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55E4B1-BAEB-2EAA-5F34-60A228D51CC4}"/>
              </a:ext>
            </a:extLst>
          </p:cNvPr>
          <p:cNvSpPr txBox="1"/>
          <p:nvPr/>
        </p:nvSpPr>
        <p:spPr>
          <a:xfrm>
            <a:off x="838439" y="1384640"/>
            <a:ext cx="8246896" cy="18001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000"/>
              </a:spcAft>
            </a:pPr>
            <a:r>
              <a:rPr lang="en-AU" dirty="0">
                <a:solidFill>
                  <a:srgbClr val="000000"/>
                </a:solidFill>
                <a:effectLst/>
                <a:latin typeface="jost"/>
                <a:ea typeface="Calibri" panose="020F0502020204030204" pitchFamily="34" charset="0"/>
                <a:cs typeface="Calibri" panose="020F0502020204030204" pitchFamily="34" charset="0"/>
              </a:rPr>
              <a:t>You are now </a:t>
            </a:r>
            <a:r>
              <a:rPr lang="en-AU" dirty="0">
                <a:solidFill>
                  <a:srgbClr val="000000"/>
                </a:solidFill>
                <a:latin typeface="jost"/>
                <a:ea typeface="Calibri" panose="020F0502020204030204" pitchFamily="34" charset="0"/>
                <a:cs typeface="Calibri" panose="020F0502020204030204" pitchFamily="34" charset="0"/>
              </a:rPr>
              <a:t>on the</a:t>
            </a:r>
            <a:r>
              <a:rPr lang="en-AU" dirty="0">
                <a:solidFill>
                  <a:srgbClr val="000000"/>
                </a:solidFill>
                <a:effectLst/>
                <a:latin typeface="jost"/>
                <a:ea typeface="Calibri" panose="020F0502020204030204" pitchFamily="34" charset="0"/>
                <a:cs typeface="Calibri" panose="020F0502020204030204" pitchFamily="34" charset="0"/>
              </a:rPr>
              <a:t> landing page for all your outstanding on-line courses, inductions and procedures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E95951-630C-4A48-9B29-AD523D7F9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4025F7-C1D0-38F9-7B19-E8E360832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E87445-C5BC-C06D-B273-C726F26C0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254" y="1959524"/>
            <a:ext cx="5442421" cy="391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68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5E977F-B4A7-1758-FC4C-CC194D6D3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1382ABA-42E8-44BC-750A-8FB6EAF5E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196F9E-7DD4-2CB2-CD6F-2F41CA3F1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39" y="650315"/>
            <a:ext cx="8694667" cy="9660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My Courses </a:t>
            </a:r>
          </a:p>
        </p:txBody>
      </p:sp>
      <p:pic>
        <p:nvPicPr>
          <p:cNvPr id="9" name="Content Placeholder 8" descr="A red and black logo&#10;&#10;AI-generated content may be incorrect.">
            <a:extLst>
              <a:ext uri="{FF2B5EF4-FFF2-40B4-BE49-F238E27FC236}">
                <a16:creationId xmlns:a16="http://schemas.microsoft.com/office/drawing/2014/main" id="{4C18F2C6-C55A-A27A-ADD7-F99041DE58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581" y="184826"/>
            <a:ext cx="1758798" cy="3429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960BCA-8409-FBCC-AA0E-650076BD474E}"/>
              </a:ext>
            </a:extLst>
          </p:cNvPr>
          <p:cNvSpPr txBox="1"/>
          <p:nvPr/>
        </p:nvSpPr>
        <p:spPr>
          <a:xfrm>
            <a:off x="838439" y="1633200"/>
            <a:ext cx="8457208" cy="27774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r>
              <a:rPr lang="en-AU" sz="2000" dirty="0"/>
              <a:t>Click on the course or induction you wish to complete</a:t>
            </a:r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r>
              <a:rPr lang="en-AU" sz="2000" dirty="0"/>
              <a:t> </a:t>
            </a:r>
            <a:endParaRPr lang="en-A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It will bring you to this screen, click on the </a:t>
            </a:r>
            <a:r>
              <a:rPr lang="en-AU" sz="2000" dirty="0"/>
              <a:t>course or induction</a:t>
            </a:r>
            <a:r>
              <a:rPr lang="en-US" sz="2000" dirty="0"/>
              <a:t> </a:t>
            </a:r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Then click enter</a:t>
            </a:r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You will then be taken to the </a:t>
            </a:r>
            <a:r>
              <a:rPr lang="en-AU" sz="2000" dirty="0"/>
              <a:t>course or induction</a:t>
            </a:r>
            <a:r>
              <a:rPr lang="en-US" sz="2000" dirty="0"/>
              <a:t> </a:t>
            </a:r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2281D5-14ED-226F-2414-BE7D430BF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E2CF1B-AFE8-AD49-1125-D362F5DE2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A58710-5BB7-8A28-CE43-3BCAD8ABF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337" y="2317059"/>
            <a:ext cx="5105662" cy="7048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652307-2C99-7479-FCDF-07A5EF75998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0583" r="48061" b="40323"/>
          <a:stretch>
            <a:fillRect/>
          </a:stretch>
        </p:blipFill>
        <p:spPr>
          <a:xfrm>
            <a:off x="2777955" y="3318579"/>
            <a:ext cx="765213" cy="4617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000618A-B18E-700A-C95E-C5C9DE0943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8675" y="3549466"/>
            <a:ext cx="4076698" cy="24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25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0B2060-C1CD-218A-3784-B58665598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38D1287-5545-67EB-8970-82AFEB1C6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B45B-51B9-BF91-E4F1-370BF59F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39" y="650315"/>
            <a:ext cx="8694667" cy="9660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My Course</a:t>
            </a:r>
          </a:p>
        </p:txBody>
      </p:sp>
      <p:pic>
        <p:nvPicPr>
          <p:cNvPr id="9" name="Content Placeholder 8" descr="A red and black logo&#10;&#10;AI-generated content may be incorrect.">
            <a:extLst>
              <a:ext uri="{FF2B5EF4-FFF2-40B4-BE49-F238E27FC236}">
                <a16:creationId xmlns:a16="http://schemas.microsoft.com/office/drawing/2014/main" id="{87443F06-8538-EBFE-A5E8-1223BCD8B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581" y="184826"/>
            <a:ext cx="1758798" cy="3429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4CF6AA-CDEC-B1F7-318A-31E98C837694}"/>
              </a:ext>
            </a:extLst>
          </p:cNvPr>
          <p:cNvSpPr txBox="1"/>
          <p:nvPr/>
        </p:nvSpPr>
        <p:spPr>
          <a:xfrm>
            <a:off x="997688" y="1763984"/>
            <a:ext cx="10011688" cy="15278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Once completed you will be taken back to the landing page and the course or induction will have disappeared.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Your profile in </a:t>
            </a:r>
            <a:r>
              <a:rPr lang="en-US" sz="2000" dirty="0" err="1"/>
              <a:t>Intution</a:t>
            </a:r>
            <a:r>
              <a:rPr lang="en-US" sz="2000" dirty="0"/>
              <a:t> will update automatically that you have completed this course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FFFF93-C11F-66AB-B374-3EA8AB153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A9037F-BD8A-8AE3-56DD-E34B66A1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79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1118A7-98CF-620E-A5CB-F9E91669E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3E70EDA-160A-E7C9-5E85-F4917B25C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9FA24-3C57-9156-8E60-E90510396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39" y="650315"/>
            <a:ext cx="8694667" cy="9660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My Course – Procedure</a:t>
            </a:r>
          </a:p>
        </p:txBody>
      </p:sp>
      <p:pic>
        <p:nvPicPr>
          <p:cNvPr id="9" name="Content Placeholder 8" descr="A red and black logo&#10;&#10;AI-generated content may be incorrect.">
            <a:extLst>
              <a:ext uri="{FF2B5EF4-FFF2-40B4-BE49-F238E27FC236}">
                <a16:creationId xmlns:a16="http://schemas.microsoft.com/office/drawing/2014/main" id="{084570B3-1410-05AA-2D7E-93779357C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581" y="184826"/>
            <a:ext cx="1758798" cy="3429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344CB3-34A2-240E-0AFE-7398D5311788}"/>
              </a:ext>
            </a:extLst>
          </p:cNvPr>
          <p:cNvSpPr txBox="1"/>
          <p:nvPr/>
        </p:nvSpPr>
        <p:spPr>
          <a:xfrm>
            <a:off x="933680" y="1464889"/>
            <a:ext cx="9581920" cy="1738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000"/>
              </a:spcAft>
            </a:pPr>
            <a:r>
              <a:rPr lang="en-AU" sz="2000" dirty="0">
                <a:solidFill>
                  <a:srgbClr val="000000"/>
                </a:solidFill>
                <a:latin typeface="jost"/>
                <a:ea typeface="Calibri" panose="020F0502020204030204" pitchFamily="34" charset="0"/>
                <a:cs typeface="Calibri" panose="020F0502020204030204" pitchFamily="34" charset="0"/>
              </a:rPr>
              <a:t>You are now on the landing page for all your outstanding procedures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B1A061-D8F5-8BD0-51F9-10AA3A2C9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29E2A2-5508-8035-0170-4696C1626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5CF764-CF9C-A9EF-4258-55E3C1865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545" y="2058026"/>
            <a:ext cx="5442421" cy="391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71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IM">
      <a:dk1>
        <a:srgbClr val="000000"/>
      </a:dk1>
      <a:lt1>
        <a:srgbClr val="FFFFFF"/>
      </a:lt1>
      <a:dk2>
        <a:srgbClr val="333132"/>
      </a:dk2>
      <a:lt2>
        <a:srgbClr val="E7E6E6"/>
      </a:lt2>
      <a:accent1>
        <a:srgbClr val="C6401B"/>
      </a:accent1>
      <a:accent2>
        <a:srgbClr val="DFD5C8"/>
      </a:accent2>
      <a:accent3>
        <a:srgbClr val="E5C04B"/>
      </a:accent3>
      <a:accent4>
        <a:srgbClr val="37312E"/>
      </a:accent4>
      <a:accent5>
        <a:srgbClr val="262626"/>
      </a:accent5>
      <a:accent6>
        <a:srgbClr val="192E4D"/>
      </a:accent6>
      <a:hlink>
        <a:srgbClr val="37312E"/>
      </a:hlink>
      <a:folHlink>
        <a:srgbClr val="37312E"/>
      </a:folHlink>
    </a:clrScheme>
    <a:fontScheme name="AIM">
      <a:majorFont>
        <a:latin typeface="Jost"/>
        <a:ea typeface=""/>
        <a:cs typeface=""/>
      </a:majorFont>
      <a:minorFont>
        <a:latin typeface="Jos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437</TotalTime>
  <Words>655</Words>
  <Application>Microsoft Office PowerPoint</Application>
  <PresentationFormat>Widescreen</PresentationFormat>
  <Paragraphs>104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Arial</vt:lpstr>
      <vt:lpstr>jost</vt:lpstr>
      <vt:lpstr>jost</vt:lpstr>
      <vt:lpstr>Office Theme</vt:lpstr>
      <vt:lpstr>INX – Moodle</vt:lpstr>
      <vt:lpstr>Log In</vt:lpstr>
      <vt:lpstr>Log In</vt:lpstr>
      <vt:lpstr>Home page   </vt:lpstr>
      <vt:lpstr>My Courses </vt:lpstr>
      <vt:lpstr>My Course </vt:lpstr>
      <vt:lpstr>My Courses </vt:lpstr>
      <vt:lpstr>My Course</vt:lpstr>
      <vt:lpstr>My Course – Procedure</vt:lpstr>
      <vt:lpstr>My Courses - Procedures</vt:lpstr>
      <vt:lpstr>My Courses - Procedures</vt:lpstr>
      <vt:lpstr>My Courses - Procedures</vt:lpstr>
      <vt:lpstr>My Courses - Procedures</vt:lpstr>
      <vt:lpstr>My Course</vt:lpstr>
      <vt:lpstr>TROUBLE SHOOTING</vt:lpstr>
      <vt:lpstr>TROUBLE SHOOTING</vt:lpstr>
      <vt:lpstr>TROUBLE SHOOTING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McManus</dc:creator>
  <cp:lastModifiedBy>Sarah McManus</cp:lastModifiedBy>
  <cp:revision>8</cp:revision>
  <dcterms:created xsi:type="dcterms:W3CDTF">2025-02-14T00:38:00Z</dcterms:created>
  <dcterms:modified xsi:type="dcterms:W3CDTF">2025-08-05T02:45:51Z</dcterms:modified>
</cp:coreProperties>
</file>